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377" r:id="rId5"/>
    <p:sldId id="403" r:id="rId6"/>
    <p:sldId id="493" r:id="rId7"/>
    <p:sldId id="492" r:id="rId8"/>
    <p:sldId id="502" r:id="rId9"/>
    <p:sldId id="503" r:id="rId10"/>
    <p:sldId id="504" r:id="rId11"/>
    <p:sldId id="505" r:id="rId12"/>
    <p:sldId id="506" r:id="rId13"/>
    <p:sldId id="496" r:id="rId14"/>
    <p:sldId id="508" r:id="rId15"/>
    <p:sldId id="509" r:id="rId16"/>
    <p:sldId id="510" r:id="rId17"/>
    <p:sldId id="511" r:id="rId18"/>
    <p:sldId id="512" r:id="rId19"/>
    <p:sldId id="513" r:id="rId20"/>
    <p:sldId id="507" r:id="rId21"/>
    <p:sldId id="514" r:id="rId22"/>
    <p:sldId id="515" r:id="rId23"/>
    <p:sldId id="516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D8FCF702-3AF4-4400-8FC5-01CAF7B639D8}"/>
    <pc:docChg chg="modSld">
      <pc:chgData name="Wittman, Barry" userId="bff186cd-6ce8-41ba-8e8c-e85cdef216de" providerId="ADAL" clId="{D8FCF702-3AF4-4400-8FC5-01CAF7B639D8}" dt="2025-01-23T21:08:47.915" v="1" actId="2711"/>
      <pc:docMkLst>
        <pc:docMk/>
      </pc:docMkLst>
      <pc:sldChg chg="modSp">
        <pc:chgData name="Wittman, Barry" userId="bff186cd-6ce8-41ba-8e8c-e85cdef216de" providerId="ADAL" clId="{D8FCF702-3AF4-4400-8FC5-01CAF7B639D8}" dt="2025-01-23T21:07:26.209" v="0" actId="207"/>
        <pc:sldMkLst>
          <pc:docMk/>
          <pc:sldMk cId="3667746578" sldId="513"/>
        </pc:sldMkLst>
        <pc:spChg chg="mod">
          <ac:chgData name="Wittman, Barry" userId="bff186cd-6ce8-41ba-8e8c-e85cdef216de" providerId="ADAL" clId="{D8FCF702-3AF4-4400-8FC5-01CAF7B639D8}" dt="2025-01-23T21:07:26.209" v="0" actId="207"/>
          <ac:spMkLst>
            <pc:docMk/>
            <pc:sldMk cId="3667746578" sldId="513"/>
            <ac:spMk id="6" creationId="{9A7D72A2-83A2-449F-AB95-664525355CB5}"/>
          </ac:spMkLst>
        </pc:spChg>
      </pc:sldChg>
      <pc:sldChg chg="modSp">
        <pc:chgData name="Wittman, Barry" userId="bff186cd-6ce8-41ba-8e8c-e85cdef216de" providerId="ADAL" clId="{D8FCF702-3AF4-4400-8FC5-01CAF7B639D8}" dt="2025-01-23T21:08:47.915" v="1" actId="2711"/>
        <pc:sldMkLst>
          <pc:docMk/>
          <pc:sldMk cId="3890144238" sldId="516"/>
        </pc:sldMkLst>
        <pc:spChg chg="mod">
          <ac:chgData name="Wittman, Barry" userId="bff186cd-6ce8-41ba-8e8c-e85cdef216de" providerId="ADAL" clId="{D8FCF702-3AF4-4400-8FC5-01CAF7B639D8}" dt="2025-01-23T21:08:47.915" v="1" actId="2711"/>
          <ac:spMkLst>
            <pc:docMk/>
            <pc:sldMk cId="3890144238" sldId="516"/>
            <ac:spMk id="2" creationId="{4D253E4C-EBDE-4922-82B6-58D8B8F952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329C-41A5-42D3-8082-298CE356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964BD-02BF-4254-BA8F-B53EB54A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kernel is loaded during the </a:t>
            </a:r>
            <a:r>
              <a:rPr lang="en-US" b="1" dirty="0"/>
              <a:t>boot sequence</a:t>
            </a:r>
          </a:p>
          <a:p>
            <a:r>
              <a:rPr lang="en-US" dirty="0"/>
              <a:t>CPU executes firmware stored in non-volatile storage</a:t>
            </a:r>
          </a:p>
          <a:p>
            <a:pPr lvl="1"/>
            <a:r>
              <a:rPr lang="en-US" dirty="0"/>
              <a:t>Older BIOS system</a:t>
            </a:r>
          </a:p>
          <a:p>
            <a:pPr lvl="1"/>
            <a:r>
              <a:rPr lang="en-US" dirty="0"/>
              <a:t>Or newer UEFI system</a:t>
            </a:r>
          </a:p>
          <a:p>
            <a:r>
              <a:rPr lang="en-US" dirty="0"/>
              <a:t>Firmware finds a boot loader, linked to by a special part of a hard drive or SSD or similar</a:t>
            </a:r>
          </a:p>
          <a:p>
            <a:pPr lvl="1"/>
            <a:r>
              <a:rPr lang="en-US" dirty="0"/>
              <a:t>GRUB is a common Linux bootloader</a:t>
            </a:r>
          </a:p>
          <a:p>
            <a:pPr lvl="1"/>
            <a:r>
              <a:rPr lang="en-US" dirty="0"/>
              <a:t>BOOTMGR is for Windows</a:t>
            </a:r>
          </a:p>
          <a:p>
            <a:pPr lvl="1"/>
            <a:r>
              <a:rPr lang="en-US" dirty="0" err="1"/>
              <a:t>BootX</a:t>
            </a:r>
            <a:r>
              <a:rPr lang="en-US" dirty="0"/>
              <a:t> is macOS</a:t>
            </a:r>
          </a:p>
          <a:p>
            <a:pPr lvl="1"/>
            <a:r>
              <a:rPr lang="en-US" dirty="0"/>
              <a:t>Some boot loaders allow </a:t>
            </a:r>
            <a:r>
              <a:rPr lang="en-US" b="1" dirty="0"/>
              <a:t>dual-booting</a:t>
            </a:r>
            <a:r>
              <a:rPr lang="en-US" dirty="0"/>
              <a:t>, the ability to choose which OS to start</a:t>
            </a:r>
          </a:p>
          <a:p>
            <a:r>
              <a:rPr lang="en-US" dirty="0"/>
              <a:t>The boot loader finds the file with the kernel in it and calls its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function</a:t>
            </a:r>
          </a:p>
          <a:p>
            <a:r>
              <a:rPr lang="en-US" dirty="0"/>
              <a:t>The kernel takes over and does everything else</a:t>
            </a:r>
          </a:p>
        </p:txBody>
      </p:sp>
    </p:spTree>
    <p:extLst>
      <p:ext uri="{BB962C8B-B14F-4D97-AF65-F5344CB8AC3E}">
        <p14:creationId xmlns:p14="http://schemas.microsoft.com/office/powerpoint/2010/main" val="343842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54F3-C312-44CF-B4E1-34B4737C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invocation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7521F-5C03-4DDA-A9D9-5CB286823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kernel can be invoked in two different ways</a:t>
            </a:r>
          </a:p>
          <a:p>
            <a:r>
              <a:rPr lang="en-US" dirty="0"/>
              <a:t>System call:</a:t>
            </a:r>
          </a:p>
          <a:p>
            <a:pPr lvl="1"/>
            <a:r>
              <a:rPr lang="en-US" dirty="0"/>
              <a:t>A user mode program wants to do something (like open a file) that requires OS involvement</a:t>
            </a:r>
          </a:p>
          <a:p>
            <a:pPr lvl="1"/>
            <a:r>
              <a:rPr lang="en-US" dirty="0"/>
              <a:t>Somewhere in the library, a special trap instruction will ask the kernel to do something</a:t>
            </a:r>
          </a:p>
          <a:p>
            <a:r>
              <a:rPr lang="en-US" dirty="0"/>
              <a:t>Interrupt or exception:</a:t>
            </a:r>
          </a:p>
          <a:p>
            <a:pPr lvl="1"/>
            <a:r>
              <a:rPr lang="en-US" dirty="0"/>
              <a:t>Interrupts are hardware events that cause the kernel to react, like clicking a mouse</a:t>
            </a:r>
          </a:p>
          <a:p>
            <a:pPr lvl="1"/>
            <a:r>
              <a:rPr lang="en-US" dirty="0"/>
              <a:t>Exceptions are software events that notify the kernel of a problem, like a segmentation fault</a:t>
            </a:r>
          </a:p>
          <a:p>
            <a:pPr lvl="1"/>
            <a:r>
              <a:rPr lang="en-US" dirty="0"/>
              <a:t>This kind of exception isn't the same as an exception in Java, although the Java exception can be triggered by an OS exception </a:t>
            </a:r>
          </a:p>
        </p:txBody>
      </p:sp>
    </p:spTree>
    <p:extLst>
      <p:ext uri="{BB962C8B-B14F-4D97-AF65-F5344CB8AC3E}">
        <p14:creationId xmlns:p14="http://schemas.microsoft.com/office/powerpoint/2010/main" val="246889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0D04-0D1F-4971-9742-2ABF9D53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5670D-2F7A-436E-AB86-0842C50F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mode switch</a:t>
            </a:r>
            <a:r>
              <a:rPr lang="en-US" dirty="0"/>
              <a:t> is when the ring changes from user mode to kernel mode</a:t>
            </a:r>
          </a:p>
          <a:p>
            <a:r>
              <a:rPr lang="en-US" dirty="0"/>
              <a:t>The user-mode process has no idea this is happening</a:t>
            </a:r>
          </a:p>
          <a:p>
            <a:r>
              <a:rPr lang="en-US" dirty="0"/>
              <a:t>After each instruction executes, there's a chance that a mode switch happened, causing the kernel to handle an interrupt</a:t>
            </a:r>
          </a:p>
          <a:p>
            <a:r>
              <a:rPr lang="en-US" dirty="0"/>
              <a:t>One of the challenges of writing OS code is that parts of it have to be written in a way that doesn't cause exceptions</a:t>
            </a:r>
          </a:p>
        </p:txBody>
      </p:sp>
    </p:spTree>
    <p:extLst>
      <p:ext uri="{BB962C8B-B14F-4D97-AF65-F5344CB8AC3E}">
        <p14:creationId xmlns:p14="http://schemas.microsoft.com/office/powerpoint/2010/main" val="225627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7085-55E8-4439-BBA0-37464FA0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4639C-59F8-4E09-9515-2CD1B7023C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0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77E73-BC3A-43C2-BB87-58CC0F031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304B75-C9C5-4D8E-8E67-3AD1F1450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User-mode processes can do normal CPU operations</a:t>
            </a:r>
          </a:p>
          <a:p>
            <a:pPr lvl="1"/>
            <a:r>
              <a:rPr lang="en-US" dirty="0"/>
              <a:t>Add, subtract, multiply, divide</a:t>
            </a:r>
          </a:p>
          <a:p>
            <a:pPr lvl="1"/>
            <a:r>
              <a:rPr lang="en-US" dirty="0"/>
              <a:t>Test for equality</a:t>
            </a:r>
          </a:p>
          <a:p>
            <a:r>
              <a:rPr lang="en-US" dirty="0"/>
              <a:t>They can't  do anything outside the CPU on their own</a:t>
            </a:r>
          </a:p>
          <a:p>
            <a:pPr lvl="1"/>
            <a:r>
              <a:rPr lang="en-US" dirty="0"/>
              <a:t>Read or write hard drive data</a:t>
            </a:r>
          </a:p>
          <a:p>
            <a:pPr lvl="1"/>
            <a:r>
              <a:rPr lang="en-US" dirty="0"/>
              <a:t>Send messages over the network</a:t>
            </a:r>
          </a:p>
          <a:p>
            <a:r>
              <a:rPr lang="en-US" dirty="0"/>
              <a:t>To do these things, processes make </a:t>
            </a:r>
            <a:r>
              <a:rPr lang="en-US" b="1" dirty="0"/>
              <a:t>system calls</a:t>
            </a:r>
            <a:r>
              <a:rPr lang="en-US" dirty="0"/>
              <a:t>, asking the kernel to do the operation</a:t>
            </a:r>
          </a:p>
        </p:txBody>
      </p:sp>
    </p:spTree>
    <p:extLst>
      <p:ext uri="{BB962C8B-B14F-4D97-AF65-F5344CB8AC3E}">
        <p14:creationId xmlns:p14="http://schemas.microsoft.com/office/powerpoint/2010/main" val="68004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C357-8823-4A96-A39C-98FCB7CD3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system calls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5082D-78D6-4FAD-BF62-FC46DBA93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assembly, a special trap instruction triggers a mode switch so that the kernel will start doing stuff</a:t>
            </a:r>
          </a:p>
          <a:p>
            <a:pPr lvl="1"/>
            <a:r>
              <a:rPr lang="en-US" dirty="0"/>
              <a:t>The x86 trap instruction 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kernel checks to make sure that the process has all the necessary privileges to do the operation first</a:t>
            </a:r>
          </a:p>
          <a:p>
            <a:r>
              <a:rPr lang="en-US" dirty="0"/>
              <a:t>After the system call, the kernel runs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sysret</a:t>
            </a:r>
            <a:r>
              <a:rPr lang="en-US" dirty="0"/>
              <a:t> instruction, returning to user mode</a:t>
            </a:r>
          </a:p>
          <a:p>
            <a:r>
              <a:rPr lang="en-US" dirty="0"/>
              <a:t>Many system calls are referred to by the C functions that are called to run them, even though those functions just do set up before running the real system call</a:t>
            </a:r>
          </a:p>
          <a:p>
            <a:pPr lvl="1"/>
            <a:r>
              <a:rPr lang="en-US" dirty="0"/>
              <a:t>For 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975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13AF-DB85-4FC7-845D-DF24802B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02BE8-FBA9-40FA-AB9E-AC15F4BDE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given OS has a fixed number of system calls</a:t>
            </a:r>
          </a:p>
          <a:p>
            <a:r>
              <a:rPr lang="en-US" dirty="0"/>
              <a:t>You can't just add or remove them willy-nilly</a:t>
            </a:r>
          </a:p>
          <a:p>
            <a:r>
              <a:rPr lang="en-US" dirty="0"/>
              <a:t>In Linux, each one has a number as well as a name</a:t>
            </a:r>
          </a:p>
          <a:p>
            <a:pPr lvl="1"/>
            <a:r>
              <a:rPr lang="en-US" dirty="0"/>
              <a:t>The number is what matters, but the name makes it easier to talk about</a:t>
            </a:r>
          </a:p>
          <a:p>
            <a:r>
              <a:rPr lang="en-US" dirty="0"/>
              <a:t>C functions that wrap system calls are the same as the system calls without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sys_</a:t>
            </a:r>
            <a:r>
              <a:rPr lang="en-US" dirty="0"/>
              <a:t> in front</a:t>
            </a:r>
          </a:p>
          <a:p>
            <a:pPr lvl="1"/>
            <a:r>
              <a:rPr lang="en-US" dirty="0"/>
              <a:t>C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dirty="0"/>
              <a:t> wraps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sys_write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system call</a:t>
            </a:r>
          </a:p>
          <a:p>
            <a:pPr lvl="1"/>
            <a:r>
              <a:rPr lang="en-US" dirty="0"/>
              <a:t>Because C is a low-level, systems language, a lot of standard library functions directly wrap systems calls</a:t>
            </a:r>
          </a:p>
          <a:p>
            <a:r>
              <a:rPr lang="en-US" dirty="0"/>
              <a:t>A lot of other functions provide more features but eventually end up calling system calls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has all kinds of formatting options, but it ultimately calls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3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DE506-786D-44A2-B613-815ED65D4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86554-4914-4AB9-8D56-E55CBAE80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64-bit Linux kernel has more than 300 system calls</a:t>
            </a:r>
          </a:p>
          <a:p>
            <a:r>
              <a:rPr lang="en-US" dirty="0"/>
              <a:t>These are just a few common ones: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C4308-C44D-42A4-B03A-389BFE80D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03409"/>
              </p:ext>
            </p:extLst>
          </p:nvPr>
        </p:nvGraphicFramePr>
        <p:xfrm>
          <a:off x="609600" y="2743200"/>
          <a:ext cx="11459739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080">
                  <a:extLst>
                    <a:ext uri="{9D8B030D-6E8A-4147-A177-3AD203B41FA5}">
                      <a16:colId xmlns:a16="http://schemas.microsoft.com/office/drawing/2014/main" val="4215450555"/>
                    </a:ext>
                  </a:extLst>
                </a:gridCol>
                <a:gridCol w="1149198">
                  <a:extLst>
                    <a:ext uri="{9D8B030D-6E8A-4147-A177-3AD203B41FA5}">
                      <a16:colId xmlns:a16="http://schemas.microsoft.com/office/drawing/2014/main" val="1229854090"/>
                    </a:ext>
                  </a:extLst>
                </a:gridCol>
                <a:gridCol w="8146461">
                  <a:extLst>
                    <a:ext uri="{9D8B030D-6E8A-4147-A177-3AD203B41FA5}">
                      <a16:colId xmlns:a16="http://schemas.microsoft.com/office/drawing/2014/main" val="2067860863"/>
                    </a:ext>
                  </a:extLst>
                </a:gridCol>
              </a:tblGrid>
              <a:tr h="36322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dirty="0">
                          <a:effectLst/>
                        </a:rPr>
                        <a:t>System Call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>
                          <a:effectLst/>
                        </a:rPr>
                        <a:t>Number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dirty="0">
                          <a:effectLst/>
                        </a:rPr>
                        <a:t>Purpose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440384286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Read from a file descriptor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75323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Write to a file descriptor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33455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nanosleep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High-resolution sleep (units in seconds and nanoseconds)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972052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Terminate the current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294806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Send a signal to a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29761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Get information about the current kernel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225143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gettimeofday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Get the system time in seconds since midnight, January 1, 1970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313951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Get information about memory usage and CPU load 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688267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ptrace</a:t>
                      </a:r>
                      <a:endParaRPr lang="en-US" sz="2000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Trace another process's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723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37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251E8-F26B-42D3-B378-AD8052D58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CCEDE-44AD-438B-A216-8A89F1E63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call a specific system call using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Its first parameter is the system call number, and the others depend on the system call</a:t>
            </a:r>
          </a:p>
          <a:p>
            <a:r>
              <a:rPr lang="en-US" dirty="0"/>
              <a:t>For example, a basic Hello, World program can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with arguments: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		System call number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		File descriptor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dirty="0"/>
              <a:t>	Pointer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"Hello, world\n"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dirty="0"/>
              <a:t>		Number of bytes to write </a:t>
            </a:r>
          </a:p>
        </p:txBody>
      </p:sp>
    </p:spTree>
    <p:extLst>
      <p:ext uri="{BB962C8B-B14F-4D97-AF65-F5344CB8AC3E}">
        <p14:creationId xmlns:p14="http://schemas.microsoft.com/office/powerpoint/2010/main" val="317228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3D00-DA8C-47B1-A505-29E1C676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with system calls in C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7D72A2-83A2-449F-AB95-664525355CB5}"/>
              </a:ext>
            </a:extLst>
          </p:cNvPr>
          <p:cNvSpPr txBox="1">
            <a:spLocks/>
          </p:cNvSpPr>
          <p:nvPr/>
        </p:nvSpPr>
        <p:spPr>
          <a:xfrm>
            <a:off x="381000" y="1828800"/>
            <a:ext cx="11506200" cy="480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unistd.h</a:t>
            </a: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*message =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 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syscall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(1, 1, message, 13); 	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Write message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syscall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(60, 0);				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Exit process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Unreachable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774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Process memory</a:t>
            </a:r>
          </a:p>
          <a:p>
            <a:r>
              <a:rPr lang="en-US" dirty="0"/>
              <a:t>Multiprogramming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EB97-0DFA-4E3D-A732-F73E4C68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0202C-8C43-452D-B4FC-AB6EAF7769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3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7A5FA2-E945-48BB-95D1-14DEA526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processes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D9902C-10E1-4C68-ADC9-62FF840DE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lives of processes can be modeled with a state diagram, as in Assignment 2</a:t>
            </a:r>
          </a:p>
          <a:p>
            <a:pPr lvl="1"/>
            <a:r>
              <a:rPr lang="en-US" dirty="0"/>
              <a:t>A process goes into different states depending on events</a:t>
            </a:r>
          </a:p>
          <a:p>
            <a:r>
              <a:rPr lang="en-US" dirty="0"/>
              <a:t>Rough outline:</a:t>
            </a:r>
          </a:p>
          <a:p>
            <a:pPr lvl="1"/>
            <a:r>
              <a:rPr lang="en-US" dirty="0"/>
              <a:t>When a process is created, there's a new virtual memory instance</a:t>
            </a:r>
          </a:p>
          <a:p>
            <a:pPr lvl="1"/>
            <a:r>
              <a:rPr lang="en-US" dirty="0"/>
              <a:t>Process code is executed until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halt</a:t>
            </a:r>
            <a:r>
              <a:rPr lang="en-US" dirty="0"/>
              <a:t> instruction is reached</a:t>
            </a:r>
          </a:p>
          <a:p>
            <a:pPr lvl="1"/>
            <a:r>
              <a:rPr lang="en-US" dirty="0"/>
              <a:t>Process is destroyed and resources it was using are released by the kernel</a:t>
            </a:r>
          </a:p>
          <a:p>
            <a:r>
              <a:rPr lang="en-US" dirty="0"/>
              <a:t>All processes have a parent process (except for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/>
              <a:t> process)</a:t>
            </a:r>
          </a:p>
        </p:txBody>
      </p:sp>
    </p:spTree>
    <p:extLst>
      <p:ext uri="{BB962C8B-B14F-4D97-AF65-F5344CB8AC3E}">
        <p14:creationId xmlns:p14="http://schemas.microsoft.com/office/powerpoint/2010/main" val="20120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D781-FA39-4804-8768-B3950CE8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processes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6474-923D-469D-8AA2-5CF10E411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Processes are, of course, created when you run a program from the command line</a:t>
            </a:r>
          </a:p>
          <a:p>
            <a:r>
              <a:rPr lang="en-US" dirty="0"/>
              <a:t>However, you can also create processes from within a program, using calls to special functions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function creates a </a:t>
            </a:r>
            <a:r>
              <a:rPr lang="en-US"/>
              <a:t>new process </a:t>
            </a:r>
            <a:r>
              <a:rPr lang="en-US" dirty="0"/>
              <a:t>that's exactly the same as the current process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 function allows you to replace the current process with another program</a:t>
            </a:r>
          </a:p>
          <a:p>
            <a:r>
              <a:rPr lang="en-US" dirty="0"/>
              <a:t>Each process has a unique ID, its process ID or PID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PID of the current process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PID of the current process's parent process</a:t>
            </a:r>
          </a:p>
        </p:txBody>
      </p:sp>
    </p:spTree>
    <p:extLst>
      <p:ext uri="{BB962C8B-B14F-4D97-AF65-F5344CB8AC3E}">
        <p14:creationId xmlns:p14="http://schemas.microsoft.com/office/powerpoint/2010/main" val="314933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53E4C-EBDE-4922-82B6-58D8B8F95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7807-A7AD-40FB-8CC7-317E909D6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function is pretty crazy!</a:t>
            </a:r>
          </a:p>
          <a:p>
            <a:pPr lvl="1"/>
            <a:r>
              <a:rPr lang="en-US" dirty="0"/>
              <a:t>When you call it, the process you're inside of keeps running</a:t>
            </a:r>
          </a:p>
          <a:p>
            <a:pPr lvl="1"/>
            <a:r>
              <a:rPr lang="en-US" dirty="0"/>
              <a:t>And another process spawns at exactly the same point in code</a:t>
            </a:r>
          </a:p>
          <a:p>
            <a:pPr lvl="1"/>
            <a:r>
              <a:rPr lang="en-US" dirty="0"/>
              <a:t>Both processes have </a:t>
            </a:r>
            <a:r>
              <a:rPr lang="en-US" i="1" dirty="0"/>
              <a:t>exactly</a:t>
            </a:r>
            <a:r>
              <a:rPr lang="en-US" dirty="0"/>
              <a:t> the same memory layout</a:t>
            </a:r>
          </a:p>
          <a:p>
            <a:pPr lvl="1"/>
            <a:r>
              <a:rPr lang="en-US" dirty="0"/>
              <a:t>The only difference is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returns the child PID for the original process and 0 if you're the process that just got forked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618523D-DE1A-48AC-BB5F-84E5B2533561}"/>
              </a:ext>
            </a:extLst>
          </p:cNvPr>
          <p:cNvSpPr txBox="1">
            <a:spLocks/>
          </p:cNvSpPr>
          <p:nvPr/>
        </p:nvSpPr>
        <p:spPr>
          <a:xfrm>
            <a:off x="381000" y="3886200"/>
            <a:ext cx="11506200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"ERROR: No child process created\n"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"Hi, I'm the child!\n"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"Parent just gave birth to child %d\n"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901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</a:t>
            </a:r>
            <a:r>
              <a:rPr lang="en-US"/>
              <a:t>process lifecycle</a:t>
            </a:r>
            <a:endParaRPr lang="en-US" dirty="0"/>
          </a:p>
          <a:p>
            <a:r>
              <a:rPr lang="en-US" dirty="0"/>
              <a:t>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Assignment 1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Start on Assignment 2</a:t>
            </a:r>
          </a:p>
          <a:p>
            <a:r>
              <a:rPr lang="en-US" dirty="0"/>
              <a:t>Look over Project 1</a:t>
            </a:r>
          </a:p>
          <a:p>
            <a:r>
              <a:rPr lang="en-US" dirty="0"/>
              <a:t>Read </a:t>
            </a:r>
            <a:r>
              <a:rPr lang="en-US"/>
              <a:t>section 2.6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3E12-D31A-4080-945A-1A33D786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CE634-1808-4E85-8701-3C248251F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A15F-1ECB-41BC-9CF1-27316080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E9A51-EE85-4CA5-9EBE-E874F9F2B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63D134-04D8-490C-A462-02DFA5870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3FFD43-D798-4C6B-B88E-CC48258208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6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B0CA8-A806-4116-8018-D42A0B5E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0A797-C12E-4A4F-AFCE-5879EB4AF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kernel runs with full access privileges to everything</a:t>
            </a:r>
          </a:p>
          <a:p>
            <a:r>
              <a:rPr lang="en-US" dirty="0"/>
              <a:t>The kernel controls:</a:t>
            </a:r>
          </a:p>
          <a:p>
            <a:pPr lvl="1"/>
            <a:r>
              <a:rPr lang="en-US" dirty="0"/>
              <a:t>Physical memory</a:t>
            </a:r>
          </a:p>
          <a:p>
            <a:pPr lvl="1"/>
            <a:r>
              <a:rPr lang="en-US" dirty="0"/>
              <a:t>File system</a:t>
            </a:r>
          </a:p>
          <a:p>
            <a:pPr lvl="1"/>
            <a:r>
              <a:rPr lang="en-US" dirty="0"/>
              <a:t>I/O devices</a:t>
            </a:r>
          </a:p>
          <a:p>
            <a:r>
              <a:rPr lang="en-US" dirty="0"/>
              <a:t>It handles power disruption and people attaching USB devices</a:t>
            </a:r>
          </a:p>
          <a:p>
            <a:r>
              <a:rPr lang="en-US" dirty="0"/>
              <a:t>Jobs of the kernel</a:t>
            </a:r>
          </a:p>
          <a:p>
            <a:pPr lvl="1"/>
            <a:r>
              <a:rPr lang="en-US" dirty="0"/>
              <a:t>Resource manager: Giving access to hardware when needed</a:t>
            </a:r>
          </a:p>
          <a:p>
            <a:pPr lvl="1"/>
            <a:r>
              <a:rPr lang="en-US" dirty="0"/>
              <a:t>Control program: Handling errors and access violations</a:t>
            </a:r>
          </a:p>
          <a:p>
            <a:r>
              <a:rPr lang="en-US" dirty="0"/>
              <a:t>Because it has to work consistently, the kernel doesn't change much over the years</a:t>
            </a:r>
          </a:p>
        </p:txBody>
      </p:sp>
    </p:spTree>
    <p:extLst>
      <p:ext uri="{BB962C8B-B14F-4D97-AF65-F5344CB8AC3E}">
        <p14:creationId xmlns:p14="http://schemas.microsoft.com/office/powerpoint/2010/main" val="273129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F791-4DA4-4BF8-B2EE-1203C845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 operating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CB5-4D96-4D32-9C5E-C7E7A9F4E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current privilege level (CPL)</a:t>
            </a:r>
            <a:r>
              <a:rPr lang="en-US" dirty="0"/>
              <a:t> is a 2-bit value set in x86 CPUs</a:t>
            </a:r>
          </a:p>
          <a:p>
            <a:pPr lvl="1"/>
            <a:r>
              <a:rPr lang="en-US" dirty="0"/>
              <a:t>Also called a </a:t>
            </a:r>
            <a:r>
              <a:rPr lang="en-US" b="1" dirty="0"/>
              <a:t>ring</a:t>
            </a:r>
          </a:p>
          <a:p>
            <a:pPr lvl="1"/>
            <a:r>
              <a:rPr lang="en-US" dirty="0"/>
              <a:t>Ring 3 is user mode</a:t>
            </a:r>
          </a:p>
          <a:p>
            <a:pPr lvl="1"/>
            <a:r>
              <a:rPr lang="en-US" dirty="0"/>
              <a:t>Ring 0 is kernel mode</a:t>
            </a:r>
          </a:p>
          <a:p>
            <a:pPr lvl="1"/>
            <a:r>
              <a:rPr lang="en-US" dirty="0"/>
              <a:t>The other two rings aren't used</a:t>
            </a:r>
          </a:p>
          <a:p>
            <a:r>
              <a:rPr lang="en-US" dirty="0"/>
              <a:t>When in kernel mode:</a:t>
            </a:r>
          </a:p>
          <a:p>
            <a:pPr lvl="1"/>
            <a:r>
              <a:rPr lang="en-US" dirty="0"/>
              <a:t>All memory addresses can be accessed</a:t>
            </a:r>
          </a:p>
          <a:p>
            <a:pPr lvl="1"/>
            <a:r>
              <a:rPr lang="en-US" dirty="0"/>
              <a:t>Some special CPU instructions like halting the CPU or invalidating the cache can be executed</a:t>
            </a:r>
          </a:p>
          <a:p>
            <a:pPr lvl="1"/>
            <a:r>
              <a:rPr lang="en-US" dirty="0"/>
              <a:t>Some normal CPU instructions work differently</a:t>
            </a:r>
          </a:p>
        </p:txBody>
      </p:sp>
    </p:spTree>
    <p:extLst>
      <p:ext uri="{BB962C8B-B14F-4D97-AF65-F5344CB8AC3E}">
        <p14:creationId xmlns:p14="http://schemas.microsoft.com/office/powerpoint/2010/main" val="5974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1E5F-C56D-4A9D-837B-FE06F4A3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memory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D14B3-9FA6-405B-BF5D-B8A468CFF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8229600" cy="4625609"/>
          </a:xfrm>
        </p:spPr>
        <p:txBody>
          <a:bodyPr>
            <a:normAutofit fontScale="92500"/>
          </a:bodyPr>
          <a:lstStyle/>
          <a:p>
            <a:r>
              <a:rPr lang="en-US" dirty="0"/>
              <a:t>Kernel memory exists in the virtual memory of every process</a:t>
            </a:r>
          </a:p>
          <a:p>
            <a:r>
              <a:rPr lang="en-US" dirty="0"/>
              <a:t>The kernel has all the normal memory segments but also a stack for every process</a:t>
            </a:r>
          </a:p>
          <a:p>
            <a:r>
              <a:rPr lang="en-US" dirty="0"/>
              <a:t>User mode code cannot access the kernel space</a:t>
            </a:r>
          </a:p>
          <a:p>
            <a:pPr lvl="1"/>
            <a:r>
              <a:rPr lang="en-US" dirty="0"/>
              <a:t>Bits are set in the CPU marking space as kernel-only</a:t>
            </a:r>
          </a:p>
          <a:p>
            <a:pPr lvl="1"/>
            <a:r>
              <a:rPr lang="en-US" dirty="0"/>
              <a:t>Otherwise, malicious code could access everything</a:t>
            </a:r>
          </a:p>
          <a:p>
            <a:pPr lvl="1"/>
            <a:r>
              <a:rPr lang="en-US" dirty="0"/>
              <a:t>And badly written code could do crazy stuff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CF15BC-4304-4F8C-A4F7-02C570E4A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83986"/>
              </p:ext>
            </p:extLst>
          </p:nvPr>
        </p:nvGraphicFramePr>
        <p:xfrm>
          <a:off x="10198100" y="168088"/>
          <a:ext cx="1879600" cy="6534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4235062663"/>
                    </a:ext>
                  </a:extLst>
                </a:gridCol>
              </a:tblGrid>
              <a:tr h="116226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Kernel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75581"/>
                  </a:ext>
                </a:extLst>
              </a:tr>
              <a:tr h="573219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33935"/>
                  </a:ext>
                </a:extLst>
              </a:tr>
              <a:tr h="104890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7662"/>
                  </a:ext>
                </a:extLst>
              </a:tr>
              <a:tr h="883837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55202"/>
                  </a:ext>
                </a:extLst>
              </a:tr>
              <a:tr h="618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Heap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0505"/>
                  </a:ext>
                </a:extLst>
              </a:tr>
              <a:tr h="459001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96748"/>
                  </a:ext>
                </a:extLst>
              </a:tr>
              <a:tr h="46449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69075"/>
                  </a:ext>
                </a:extLst>
              </a:tr>
              <a:tr h="353226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62456"/>
                  </a:ext>
                </a:extLst>
              </a:tr>
              <a:tr h="61814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60723"/>
                  </a:ext>
                </a:extLst>
              </a:tr>
              <a:tr h="353226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004787"/>
                  </a:ext>
                </a:extLst>
              </a:tr>
            </a:tbl>
          </a:graphicData>
        </a:graphic>
      </p:graphicFrame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B82EF07-3B67-4640-B48F-B18797D8269E}"/>
              </a:ext>
            </a:extLst>
          </p:cNvPr>
          <p:cNvSpPr/>
          <p:nvPr/>
        </p:nvSpPr>
        <p:spPr>
          <a:xfrm>
            <a:off x="8991600" y="988828"/>
            <a:ext cx="1206500" cy="5107172"/>
          </a:xfrm>
          <a:custGeom>
            <a:avLst/>
            <a:gdLst>
              <a:gd name="connsiteX0" fmla="*/ 1148316 w 1148316"/>
              <a:gd name="connsiteY0" fmla="*/ 5124893 h 5124893"/>
              <a:gd name="connsiteX1" fmla="*/ 0 w 1148316"/>
              <a:gd name="connsiteY1" fmla="*/ 2339163 h 5124893"/>
              <a:gd name="connsiteX2" fmla="*/ 1148316 w 1148316"/>
              <a:gd name="connsiteY2" fmla="*/ 0 h 5124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5124893">
                <a:moveTo>
                  <a:pt x="1148316" y="5124893"/>
                </a:moveTo>
                <a:cubicBezTo>
                  <a:pt x="574158" y="4159102"/>
                  <a:pt x="0" y="3193312"/>
                  <a:pt x="0" y="2339163"/>
                </a:cubicBezTo>
                <a:cubicBezTo>
                  <a:pt x="0" y="1485014"/>
                  <a:pt x="574158" y="742507"/>
                  <a:pt x="1148316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0C877E-7F9D-47F4-A322-1A1207E75E17}"/>
              </a:ext>
            </a:extLst>
          </p:cNvPr>
          <p:cNvSpPr txBox="1"/>
          <p:nvPr/>
        </p:nvSpPr>
        <p:spPr>
          <a:xfrm>
            <a:off x="7757498" y="1157454"/>
            <a:ext cx="1981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i="1" dirty="0">
                <a:solidFill>
                  <a:schemeClr val="accent2"/>
                </a:solidFill>
              </a:rPr>
              <a:t>Inaccessible!</a:t>
            </a:r>
          </a:p>
        </p:txBody>
      </p:sp>
    </p:spTree>
    <p:extLst>
      <p:ext uri="{BB962C8B-B14F-4D97-AF65-F5344CB8AC3E}">
        <p14:creationId xmlns:p14="http://schemas.microsoft.com/office/powerpoint/2010/main" val="15292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3087</TotalTime>
  <Words>1389</Words>
  <Application>Microsoft Office PowerPoint</Application>
  <PresentationFormat>Widescreen</PresentationFormat>
  <Paragraphs>191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1</vt:lpstr>
      <vt:lpstr>Assignment 2</vt:lpstr>
      <vt:lpstr>Kernel</vt:lpstr>
      <vt:lpstr>Kernel</vt:lpstr>
      <vt:lpstr>x86 operating mode</vt:lpstr>
      <vt:lpstr>Kernel memory structure</vt:lpstr>
      <vt:lpstr>Booting</vt:lpstr>
      <vt:lpstr>Kernel invocation</vt:lpstr>
      <vt:lpstr>Mode switches</vt:lpstr>
      <vt:lpstr>System Calls</vt:lpstr>
      <vt:lpstr>System calls</vt:lpstr>
      <vt:lpstr>How system calls work</vt:lpstr>
      <vt:lpstr>Organization of system calls</vt:lpstr>
      <vt:lpstr>Common system calls</vt:lpstr>
      <vt:lpstr>Using syscall()</vt:lpstr>
      <vt:lpstr>Hello, world with system calls in C</vt:lpstr>
      <vt:lpstr>Process Life Cycle</vt:lpstr>
      <vt:lpstr>Creating processes</vt:lpstr>
      <vt:lpstr>Creating processes in code</vt:lpstr>
      <vt:lpstr>Using fork()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446</cp:revision>
  <dcterms:created xsi:type="dcterms:W3CDTF">2009-08-24T20:26:10Z</dcterms:created>
  <dcterms:modified xsi:type="dcterms:W3CDTF">2025-01-23T21:08:49Z</dcterms:modified>
</cp:coreProperties>
</file>